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77" r:id="rId12"/>
    <p:sldId id="268" r:id="rId13"/>
    <p:sldId id="269" r:id="rId14"/>
    <p:sldId id="282" r:id="rId15"/>
    <p:sldId id="280" r:id="rId16"/>
    <p:sldId id="281" r:id="rId17"/>
    <p:sldId id="274" r:id="rId18"/>
    <p:sldId id="284" r:id="rId19"/>
    <p:sldId id="285" r:id="rId20"/>
    <p:sldId id="283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EB7"/>
    <a:srgbClr val="FDF7D5"/>
    <a:srgbClr val="573801"/>
    <a:srgbClr val="FFFF99"/>
    <a:srgbClr val="FFD966"/>
    <a:srgbClr val="F8E784"/>
    <a:srgbClr val="F5DE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21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0D51D-E895-4614-AB3F-DEC4680783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0D44880-F223-4737-B8C5-2A6421BF03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1A2AE8-5F71-4EFD-B7B1-75ADC4F78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911FED-A110-40DB-B76A-7DA857A85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0DBBD7-04A9-432D-97AE-754AC3CD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482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FA568C-F431-4C91-8C95-35942CE57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F3B21FF-8291-4360-AA31-9B0E6934F0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F6B00B-C64E-4043-A74D-FB89A742C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64DD02-3A31-476B-9C6C-3C442BCCB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87C316-A37F-452F-B587-C314F0C59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9320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EF77164-4C80-42FA-8652-145EEAAD60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D122CA-523E-4A84-9F37-3ED06420C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9743B3-BBDD-475A-802B-F94DD7652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560A63-4F19-4BD2-8196-CB936E710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4D4489-C0D9-48A1-BFD4-668D1B1AF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58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7FECB3-3D0E-4F85-909D-6F9738633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91348A-62D9-48B2-992C-93E5CA373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863F79-6038-4917-8C23-A549553DC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5B1089-0A7D-4047-A75C-E3310C5F4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9756F8-B078-467A-9125-AFD5B3A7D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375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F999B7-C0CE-4C43-ACBC-0AD8C0174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74CBE5-932F-47FE-951C-C0252D6E9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28AE44-7592-4DEE-9C67-5318D3505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16A979-19BF-4954-B597-423BFD542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E346BA-C5D2-4FD2-A408-E84A00722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2421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86CFC9-4872-4C13-8AA5-C08CB5D08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09522C-FB46-4997-8A99-DE68F3389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994E163-6479-4EB2-AC59-2987993290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779A1B-08D6-459D-B6AB-29D1A063A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BD00F2-0922-4156-91BE-370B124B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F46785-ADB4-4AE2-9BA2-3D3D884E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3644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9DC4E-4804-4DBD-B630-4533FE636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402D45-D9B5-4F95-8BFE-F7EAC3FF2B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EACEBA-3BF9-4F1E-8082-568D01F4B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7A3821B-6489-4713-B726-C950825675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A3F429C-50F3-4825-AF49-FA605C17E8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1C33FDE-2CB1-479E-83DD-1E906960C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07E7901-C88E-4B61-B0A4-2A8A024DD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16D3852-4A8C-4384-A930-E0CC43A95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34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C719C9-E4E1-46C9-B2C1-7E205252B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5406336-4CF3-4304-B9C5-4C088D304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4A5F339-6DDE-499A-8976-A8CBB7CF9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7E1BBF5-C926-4834-AB98-4C525A8CF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042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400D5A2-B692-4D69-A0C5-90E867E6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DDFD20-9ED3-40B9-96B8-EE0F3229B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D9BA80-278A-42CC-A3E5-56CC8CAA4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61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453FDB-9292-49E1-A375-9F03263BA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B0E88C-3A4C-4CAF-B162-C31E7ADD1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D8E7AC4-F94D-440E-AFBF-7633463F2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63C884-33E1-4607-8FE1-A666E5F8B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7ECE4D5-D634-4C9D-87DC-503833650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B9F4A2-0A71-4093-800D-2B5E6EA12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970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4103E7-31A3-4F86-8C2D-98C0F3E80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D307DF9-8FB6-4B4F-AB51-422783DDBF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9553DA-93ED-4758-BD2D-4109F5E27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2605B21-982F-4C2A-A252-FCF465F11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F2F62F5-1D25-4E1C-A530-DFC91C54F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6F0BE7-494C-4414-BB83-6BF24E1D2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093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54FCB9A-B022-4E68-911F-BDD24440C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11B03F-68F6-4D8E-BC92-B20B9A21C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64FBE2-8534-4BE9-9BB9-C1CCA4140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3762F-C060-497C-8EEB-4A40F30C8129}" type="datetimeFigureOut">
              <a:rPr lang="zh-CN" altLang="en-US" smtClean="0"/>
              <a:t>2020/1/9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70F6CC-70AB-4E80-86D4-80E29DA9D8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C19AC5-1D22-443E-A3DF-AA3D2DF20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3E686-B419-47DE-BD7B-4A454A23AA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042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.png"/><Relationship Id="rId5" Type="http://schemas.openxmlformats.org/officeDocument/2006/relationships/hyperlink" Target="https://lbs.amap.com/home/package?active=quota" TargetMode="External"/><Relationship Id="rId4" Type="http://schemas.openxmlformats.org/officeDocument/2006/relationships/hyperlink" Target="http://lbsyun.baidu.com/apiconsole/record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 形 3">
            <a:extLst>
              <a:ext uri="{FF2B5EF4-FFF2-40B4-BE49-F238E27FC236}">
                <a16:creationId xmlns:a16="http://schemas.microsoft.com/office/drawing/2014/main" id="{D96D13C0-EC1F-4AB8-97C1-DF527241016A}"/>
              </a:ext>
            </a:extLst>
          </p:cNvPr>
          <p:cNvSpPr/>
          <p:nvPr/>
        </p:nvSpPr>
        <p:spPr>
          <a:xfrm flipV="1">
            <a:off x="0" y="-1"/>
            <a:ext cx="12192000" cy="6858000"/>
          </a:xfrm>
          <a:prstGeom prst="corner">
            <a:avLst>
              <a:gd name="adj1" fmla="val 22307"/>
              <a:gd name="adj2" fmla="val 23954"/>
            </a:avLst>
          </a:pr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1BE7A1-A865-4CE3-B1DD-4F6634A48563}"/>
              </a:ext>
            </a:extLst>
          </p:cNvPr>
          <p:cNvSpPr/>
          <p:nvPr/>
        </p:nvSpPr>
        <p:spPr>
          <a:xfrm>
            <a:off x="3097594" y="2029341"/>
            <a:ext cx="6822702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6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76200" dist="50800" dir="600000" algn="l" rotWithShape="0">
                    <a:schemeClr val="accent4">
                      <a:lumMod val="50000"/>
                      <a:alpha val="80000"/>
                    </a:scheme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宠物管家</a:t>
            </a:r>
            <a:endParaRPr lang="en-US" altLang="zh-CN" sz="66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76200" dist="50800" dir="600000" algn="l" rotWithShape="0">
                  <a:schemeClr val="accent4">
                    <a:lumMod val="50000"/>
                    <a:alpha val="80000"/>
                  </a:schemeClr>
                </a:outerShdw>
              </a:effectLst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  <a:p>
            <a:r>
              <a:rPr lang="en-US" altLang="zh-CN" sz="66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76200" dist="50800" dir="600000" algn="l" rotWithShape="0">
                    <a:schemeClr val="accent4">
                      <a:lumMod val="50000"/>
                      <a:alpha val="80000"/>
                    </a:scheme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         ——</a:t>
            </a:r>
            <a:r>
              <a:rPr lang="zh-CN" altLang="en-US" sz="66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76200" dist="50800" dir="600000" algn="l" rotWithShape="0">
                    <a:schemeClr val="accent4">
                      <a:lumMod val="50000"/>
                      <a:alpha val="80000"/>
                    </a:scheme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爱宠</a:t>
            </a:r>
            <a:r>
              <a:rPr lang="en-US" altLang="zh-CN" sz="66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76200" dist="50800" dir="600000" algn="l" rotWithShape="0">
                    <a:schemeClr val="accent4">
                      <a:lumMod val="50000"/>
                      <a:alpha val="80000"/>
                    </a:scheme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APP</a:t>
            </a:r>
            <a:endParaRPr lang="zh-CN" altLang="en-US" sz="6600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76200" dist="50800" dir="600000" algn="l" rotWithShape="0">
                  <a:schemeClr val="accent4">
                    <a:lumMod val="50000"/>
                    <a:alpha val="80000"/>
                  </a:schemeClr>
                </a:outerShdw>
              </a:effectLst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B456327-094A-4097-8EFA-A78E5E8BE3AF}"/>
              </a:ext>
            </a:extLst>
          </p:cNvPr>
          <p:cNvSpPr txBox="1"/>
          <p:nvPr/>
        </p:nvSpPr>
        <p:spPr>
          <a:xfrm>
            <a:off x="6680996" y="4152999"/>
            <a:ext cx="2978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76200" dist="50800" dir="600000" algn="l" rotWithShape="0">
                    <a:schemeClr val="accent4">
                      <a:lumMod val="50000"/>
                      <a:alpha val="80000"/>
                    </a:scheme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负责人：陈熙  </a:t>
            </a:r>
            <a:r>
              <a:rPr lang="en-US" altLang="zh-CN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76200" dist="50800" dir="600000" algn="l" rotWithShape="0">
                    <a:schemeClr val="accent4">
                      <a:lumMod val="50000"/>
                      <a:alpha val="80000"/>
                    </a:scheme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171013009</a:t>
            </a:r>
            <a:endParaRPr lang="zh-CN" altLang="en-US" dirty="0">
              <a:solidFill>
                <a:srgbClr val="FFD966"/>
              </a:solidFill>
              <a:effectLst>
                <a:innerShdw blurRad="25400" dist="25400" dir="600000">
                  <a:schemeClr val="accent4">
                    <a:lumMod val="50000"/>
                    <a:alpha val="62000"/>
                  </a:schemeClr>
                </a:innerShdw>
              </a:effectLst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pic>
        <p:nvPicPr>
          <p:cNvPr id="3" name="1">
            <a:hlinkClick r:id="" action="ppaction://media"/>
            <a:extLst>
              <a:ext uri="{FF2B5EF4-FFF2-40B4-BE49-F238E27FC236}">
                <a16:creationId xmlns:a16="http://schemas.microsoft.com/office/drawing/2014/main" id="{39235DCE-B05E-486A-862B-BE1DCFCED7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5381" y="6201102"/>
            <a:ext cx="487363" cy="487363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C4ADEB52-A665-4A24-9F58-425116A2BD1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284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9539"/>
    </mc:Choice>
    <mc:Fallback>
      <p:transition spd="slow" advClick="0" advTm="9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7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4771533" y="1272618"/>
            <a:ext cx="26489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产品目标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10F58C-CEAC-4B73-B07A-FDD3F885F81D}"/>
              </a:ext>
            </a:extLst>
          </p:cNvPr>
          <p:cNvSpPr/>
          <p:nvPr/>
        </p:nvSpPr>
        <p:spPr>
          <a:xfrm>
            <a:off x="3169325" y="2626127"/>
            <a:ext cx="658741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573801"/>
                </a:solidFill>
                <a:latin typeface="-apple-system"/>
              </a:rPr>
              <a:t>前期：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识别宠物品种及相关信息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地图搜索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通过投放宠物用品广告，实现盈利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10">
            <a:hlinkClick r:id="" action="ppaction://media"/>
            <a:extLst>
              <a:ext uri="{FF2B5EF4-FFF2-40B4-BE49-F238E27FC236}">
                <a16:creationId xmlns:a16="http://schemas.microsoft.com/office/drawing/2014/main" id="{C994CE93-57AF-43CF-BF6B-C5BEB5954B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4235" y="611626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461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50"/>
    </mc:Choice>
    <mc:Fallback>
      <p:transition spd="slow" advTm="15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4771533" y="1272618"/>
            <a:ext cx="26489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产品目标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10F58C-CEAC-4B73-B07A-FDD3F885F81D}"/>
              </a:ext>
            </a:extLst>
          </p:cNvPr>
          <p:cNvSpPr/>
          <p:nvPr/>
        </p:nvSpPr>
        <p:spPr>
          <a:xfrm>
            <a:off x="2735693" y="2736502"/>
            <a:ext cx="731328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573801"/>
                </a:solidFill>
                <a:latin typeface="-apple-system"/>
              </a:rPr>
              <a:t>后期：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建立宠物交流社区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上线商城功能和上门服务，增加产品盈利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11">
            <a:hlinkClick r:id="" action="ppaction://media"/>
            <a:extLst>
              <a:ext uri="{FF2B5EF4-FFF2-40B4-BE49-F238E27FC236}">
                <a16:creationId xmlns:a16="http://schemas.microsoft.com/office/drawing/2014/main" id="{FD502DC2-0B18-4859-BA60-DBD6373684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2259" y="623880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331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50"/>
    </mc:Choice>
    <mc:Fallback>
      <p:transition spd="slow" advTm="15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3772641" y="1282044"/>
            <a:ext cx="46372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人工智能概率性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10F58C-CEAC-4B73-B07A-FDD3F885F81D}"/>
              </a:ext>
            </a:extLst>
          </p:cNvPr>
          <p:cNvSpPr/>
          <p:nvPr/>
        </p:nvSpPr>
        <p:spPr>
          <a:xfrm>
            <a:off x="1104504" y="2579379"/>
            <a:ext cx="997355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动物识别成功率受图片清晰度、光线等客观因素影响。当图片模糊、光线不佳，或者是图片上的动物存在遮挡物，都会降低动物识别成功率，导致识别失败。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被识别图片中动物种类多，会降低识别结果的准确度。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收到网络信号，或者信号干扰，会导致无法正常使用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APP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的功能。</a:t>
            </a:r>
          </a:p>
        </p:txBody>
      </p:sp>
      <p:pic>
        <p:nvPicPr>
          <p:cNvPr id="2" name="12">
            <a:hlinkClick r:id="" action="ppaction://media"/>
            <a:extLst>
              <a:ext uri="{FF2B5EF4-FFF2-40B4-BE49-F238E27FC236}">
                <a16:creationId xmlns:a16="http://schemas.microsoft.com/office/drawing/2014/main" id="{19EB8FE5-CAD5-4C12-9CBF-E1E2745FB2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0539" y="614454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50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00"/>
    </mc:Choice>
    <mc:Fallback>
      <p:transition spd="slow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9A953C0-C62A-4EE3-9491-3E9E16A286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0555" y="160256"/>
            <a:ext cx="10187120" cy="6325386"/>
          </a:xfrm>
          <a:prstGeom prst="rect">
            <a:avLst/>
          </a:prstGeom>
          <a:effectLst/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840555" y="527900"/>
            <a:ext cx="38257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产品架构</a:t>
            </a:r>
          </a:p>
        </p:txBody>
      </p:sp>
      <p:pic>
        <p:nvPicPr>
          <p:cNvPr id="4" name="13">
            <a:hlinkClick r:id="" action="ppaction://media"/>
            <a:extLst>
              <a:ext uri="{FF2B5EF4-FFF2-40B4-BE49-F238E27FC236}">
                <a16:creationId xmlns:a16="http://schemas.microsoft.com/office/drawing/2014/main" id="{E01409C0-64CC-4C45-AD48-07354AB363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192" y="624196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974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840555" y="527900"/>
            <a:ext cx="38257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基本页面展示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9A953C0-C62A-4EE3-9491-3E9E16A286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61" y="1744132"/>
            <a:ext cx="10424477" cy="4171262"/>
          </a:xfrm>
          <a:prstGeom prst="rect">
            <a:avLst/>
          </a:prstGeom>
          <a:effectLst>
            <a:glow rad="101600">
              <a:srgbClr val="FFEEB7">
                <a:alpha val="60000"/>
              </a:srgbClr>
            </a:glow>
          </a:effectLst>
        </p:spPr>
      </p:pic>
      <p:pic>
        <p:nvPicPr>
          <p:cNvPr id="2" name="14">
            <a:hlinkClick r:id="" action="ppaction://media"/>
            <a:extLst>
              <a:ext uri="{FF2B5EF4-FFF2-40B4-BE49-F238E27FC236}">
                <a16:creationId xmlns:a16="http://schemas.microsoft.com/office/drawing/2014/main" id="{71668EE0-6ED2-48B0-B736-51E6111E18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192" y="622938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904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755713" y="325673"/>
            <a:ext cx="55413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智能页面展示</a:t>
            </a:r>
            <a:endParaRPr lang="en-US" altLang="zh-CN" sz="4400" b="1" dirty="0">
              <a:solidFill>
                <a:srgbClr val="57380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altLang="zh-CN" sz="40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          ——</a:t>
            </a:r>
            <a:r>
              <a:rPr lang="zh-CN" altLang="en-US" sz="40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拍照搜索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9A953C0-C62A-4EE3-9491-3E9E16A286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16007" y="1857081"/>
            <a:ext cx="6750555" cy="4162008"/>
          </a:xfrm>
          <a:prstGeom prst="rect">
            <a:avLst/>
          </a:prstGeom>
          <a:effectLst>
            <a:glow rad="101600">
              <a:srgbClr val="FFEEB7">
                <a:alpha val="60000"/>
              </a:srgbClr>
            </a:glow>
          </a:effectLst>
        </p:spPr>
      </p:pic>
      <p:pic>
        <p:nvPicPr>
          <p:cNvPr id="4" name="15">
            <a:hlinkClick r:id="" action="ppaction://media"/>
            <a:extLst>
              <a:ext uri="{FF2B5EF4-FFF2-40B4-BE49-F238E27FC236}">
                <a16:creationId xmlns:a16="http://schemas.microsoft.com/office/drawing/2014/main" id="{E75B6AB8-ED27-46FC-B07C-355C5790EB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8350" y="620110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961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755713" y="325673"/>
            <a:ext cx="55413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智能页面展示</a:t>
            </a:r>
            <a:endParaRPr lang="en-US" altLang="zh-CN" sz="4400" b="1" dirty="0">
              <a:solidFill>
                <a:srgbClr val="57380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altLang="zh-CN" sz="40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          ——</a:t>
            </a:r>
            <a:r>
              <a:rPr lang="zh-CN" altLang="en-US" sz="40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附近场所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9A953C0-C62A-4EE3-9491-3E9E16A286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51942" y="1857081"/>
            <a:ext cx="6278685" cy="4162008"/>
          </a:xfrm>
          <a:prstGeom prst="rect">
            <a:avLst/>
          </a:prstGeom>
          <a:effectLst>
            <a:glow rad="101600">
              <a:srgbClr val="FFEEB7">
                <a:alpha val="60000"/>
              </a:srgbClr>
            </a:glow>
          </a:effectLst>
        </p:spPr>
      </p:pic>
      <p:pic>
        <p:nvPicPr>
          <p:cNvPr id="2" name="16">
            <a:hlinkClick r:id="" action="ppaction://media"/>
            <a:extLst>
              <a:ext uri="{FF2B5EF4-FFF2-40B4-BE49-F238E27FC236}">
                <a16:creationId xmlns:a16="http://schemas.microsoft.com/office/drawing/2014/main" id="{BDC4038B-1C61-4E29-98D1-7AFEADAC0F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125" y="616339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755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4649217" y="874806"/>
            <a:ext cx="28841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</a:t>
            </a:r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的使用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10F58C-CEAC-4B73-B07A-FDD3F885F81D}"/>
              </a:ext>
            </a:extLst>
          </p:cNvPr>
          <p:cNvSpPr/>
          <p:nvPr/>
        </p:nvSpPr>
        <p:spPr>
          <a:xfrm>
            <a:off x="836577" y="2479804"/>
            <a:ext cx="1073933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1.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百度图像识别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—— 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动物识别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识别近八千种动物，接口返回动物名称，支持获取识别结果的百科信息，接口返回百科词条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URL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、图片和描述，支持自定义返回词条数。</a:t>
            </a:r>
          </a:p>
          <a:p>
            <a:endParaRPr lang="en-US" altLang="zh-CN" sz="2800" b="1" dirty="0">
              <a:solidFill>
                <a:srgbClr val="573801"/>
              </a:solidFill>
              <a:latin typeface="-apple-system"/>
            </a:endParaRPr>
          </a:p>
          <a:p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2. 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高德地图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API —— 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周边搜索、关键词搜索、路径规划</a:t>
            </a:r>
            <a:endParaRPr lang="en-US" altLang="zh-CN" sz="2800" dirty="0">
              <a:solidFill>
                <a:srgbClr val="573801"/>
              </a:solidFill>
              <a:latin typeface="-apple-syste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对于地图的搜索，搜索行为和结果主要是与地理位置相关的，搜索结果一般都直接展现在地图图面上。</a:t>
            </a:r>
          </a:p>
          <a:p>
            <a:endParaRPr lang="zh-CN" altLang="en-US" sz="2800" dirty="0">
              <a:solidFill>
                <a:srgbClr val="573801"/>
              </a:solidFill>
              <a:latin typeface="-apple-system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DA9346C-C14B-4773-9732-42A985BB94C8}"/>
              </a:ext>
            </a:extLst>
          </p:cNvPr>
          <p:cNvSpPr/>
          <p:nvPr/>
        </p:nvSpPr>
        <p:spPr>
          <a:xfrm>
            <a:off x="836577" y="1878763"/>
            <a:ext cx="107393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rgbClr val="573801"/>
                </a:solidFill>
                <a:latin typeface="-apple-system"/>
              </a:rPr>
              <a:t>使用水平：输入请求代码，返回响应结果</a:t>
            </a:r>
          </a:p>
        </p:txBody>
      </p:sp>
      <p:pic>
        <p:nvPicPr>
          <p:cNvPr id="2" name="已录下的声音">
            <a:hlinkClick r:id="" action="ppaction://media"/>
            <a:extLst>
              <a:ext uri="{FF2B5EF4-FFF2-40B4-BE49-F238E27FC236}">
                <a16:creationId xmlns:a16="http://schemas.microsoft.com/office/drawing/2014/main" id="{CBEF464F-D4CC-4149-AB43-42DEB0CB1A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393" y="616669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356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00"/>
    </mc:Choice>
    <mc:Fallback>
      <p:transition spd="slow" advTm="2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617821" y="347703"/>
            <a:ext cx="764096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</a:t>
            </a:r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比较分析</a:t>
            </a:r>
            <a:r>
              <a:rPr lang="en-US" altLang="zh-CN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——</a:t>
            </a:r>
            <a:r>
              <a:rPr lang="zh-CN" altLang="en-US" sz="3200" b="1" dirty="0">
                <a:solidFill>
                  <a:srgbClr val="573801"/>
                </a:solidFill>
                <a:latin typeface="-apple-system"/>
              </a:rPr>
              <a:t>动物识别</a:t>
            </a:r>
            <a:endParaRPr lang="zh-CN" altLang="en-US" sz="4400" dirty="0">
              <a:solidFill>
                <a:srgbClr val="573801"/>
              </a:solidFill>
              <a:latin typeface="-apple-system"/>
            </a:endParaRPr>
          </a:p>
          <a:p>
            <a:endParaRPr lang="zh-CN" altLang="en-US" sz="4400" b="1" dirty="0">
              <a:solidFill>
                <a:srgbClr val="57380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DFC80FD1-8D03-4F6C-B6A9-7AC5DE7630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602032"/>
              </p:ext>
            </p:extLst>
          </p:nvPr>
        </p:nvGraphicFramePr>
        <p:xfrm>
          <a:off x="1332691" y="1704564"/>
          <a:ext cx="9669294" cy="4423864"/>
        </p:xfrm>
        <a:graphic>
          <a:graphicData uri="http://schemas.openxmlformats.org/drawingml/2006/table">
            <a:tbl>
              <a:tblPr/>
              <a:tblGrid>
                <a:gridCol w="1822814">
                  <a:extLst>
                    <a:ext uri="{9D8B030D-6E8A-4147-A177-3AD203B41FA5}">
                      <a16:colId xmlns:a16="http://schemas.microsoft.com/office/drawing/2014/main" val="1533250932"/>
                    </a:ext>
                  </a:extLst>
                </a:gridCol>
                <a:gridCol w="3844671">
                  <a:extLst>
                    <a:ext uri="{9D8B030D-6E8A-4147-A177-3AD203B41FA5}">
                      <a16:colId xmlns:a16="http://schemas.microsoft.com/office/drawing/2014/main" val="1298127630"/>
                    </a:ext>
                  </a:extLst>
                </a:gridCol>
                <a:gridCol w="4001809">
                  <a:extLst>
                    <a:ext uri="{9D8B030D-6E8A-4147-A177-3AD203B41FA5}">
                      <a16:colId xmlns:a16="http://schemas.microsoft.com/office/drawing/2014/main" val="3814793837"/>
                    </a:ext>
                  </a:extLst>
                </a:gridCol>
              </a:tblGrid>
              <a:tr h="642823">
                <a:tc>
                  <a:txBody>
                    <a:bodyPr/>
                    <a:lstStyle/>
                    <a:p>
                      <a:pPr algn="ctr"/>
                      <a:br>
                        <a:rPr lang="zh-CN" altLang="en-US" sz="1600" b="1" dirty="0">
                          <a:effectLst/>
                        </a:rPr>
                      </a:br>
                      <a:endParaRPr lang="zh-CN" altLang="en-US" sz="1600" b="1" dirty="0">
                        <a:effectLst/>
                      </a:endParaRPr>
                    </a:p>
                  </a:txBody>
                  <a:tcPr marL="87295" marR="87295" marT="40290" marB="40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百度动物识别</a:t>
                      </a:r>
                    </a:p>
                  </a:txBody>
                  <a:tcPr marL="87295" marR="87295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600" b="1" dirty="0">
                        <a:effectLst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effectLst/>
                        </a:rPr>
                        <a:t>阿里云</a:t>
                      </a:r>
                      <a:r>
                        <a:rPr lang="en-US" altLang="zh-CN" sz="1600" b="1" dirty="0">
                          <a:effectLst/>
                        </a:rPr>
                        <a:t>【</a:t>
                      </a:r>
                      <a:r>
                        <a:rPr lang="zh-CN" altLang="en-US" sz="1600" b="1" dirty="0">
                          <a:effectLst/>
                        </a:rPr>
                        <a:t>图像识别</a:t>
                      </a:r>
                      <a:r>
                        <a:rPr lang="en-US" altLang="zh-CN" sz="1600" b="1" dirty="0">
                          <a:effectLst/>
                        </a:rPr>
                        <a:t>OCR】</a:t>
                      </a:r>
                      <a:r>
                        <a:rPr lang="zh-CN" altLang="en-US" sz="1600" b="1" dirty="0">
                          <a:effectLst/>
                        </a:rPr>
                        <a:t>动物识别</a:t>
                      </a:r>
                    </a:p>
                  </a:txBody>
                  <a:tcPr marL="80580" marR="80580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7960855"/>
                  </a:ext>
                </a:extLst>
              </a:tr>
              <a:tr h="618601"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</a:rPr>
                        <a:t>请求格式支持</a:t>
                      </a:r>
                    </a:p>
                  </a:txBody>
                  <a:tcPr marL="87295" marR="87295" marT="40290" marB="40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PNG、JPG、JPEG、BMP、GIF**</a:t>
                      </a:r>
                    </a:p>
                  </a:txBody>
                  <a:tcPr marL="87295" marR="87295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.png, .jpg, .jpeg, .bmp</a:t>
                      </a:r>
                    </a:p>
                  </a:txBody>
                  <a:tcPr marL="87295" marR="87295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738276"/>
                  </a:ext>
                </a:extLst>
              </a:tr>
              <a:tr h="2456122"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</a:rPr>
                        <a:t>产品功能</a:t>
                      </a:r>
                    </a:p>
                  </a:txBody>
                  <a:tcPr marL="87295" marR="87295" marT="40290" marB="40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effectLst/>
                        </a:rPr>
                        <a:t>1.</a:t>
                      </a:r>
                      <a:r>
                        <a:rPr lang="zh-CN" altLang="en-US" sz="1600" dirty="0">
                          <a:effectLst/>
                        </a:rPr>
                        <a:t>识别近八千种动物，接口返回动物名称； </a:t>
                      </a:r>
                      <a:r>
                        <a:rPr lang="en-US" altLang="zh-CN" sz="1600" dirty="0">
                          <a:effectLst/>
                        </a:rPr>
                        <a:t>2.</a:t>
                      </a:r>
                      <a:r>
                        <a:rPr lang="zh-CN" altLang="en-US" sz="1600" dirty="0">
                          <a:effectLst/>
                        </a:rPr>
                        <a:t>支持自定义返回结果数支持获取识别结果的百科信息，接口返回百科词条</a:t>
                      </a:r>
                      <a:r>
                        <a:rPr lang="en-US" altLang="zh-CN" sz="1600" dirty="0">
                          <a:effectLst/>
                        </a:rPr>
                        <a:t>URL</a:t>
                      </a:r>
                      <a:r>
                        <a:rPr lang="zh-CN" altLang="en-US" sz="1600" dirty="0">
                          <a:effectLst/>
                        </a:rPr>
                        <a:t>、图片和描述，支持自定义返回词条数</a:t>
                      </a:r>
                    </a:p>
                  </a:txBody>
                  <a:tcPr marL="87295" marR="87295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effectLst/>
                        </a:rPr>
                        <a:t>1.</a:t>
                      </a:r>
                      <a:r>
                        <a:rPr lang="zh-CN" altLang="en-US" sz="1600" dirty="0">
                          <a:effectLst/>
                        </a:rPr>
                        <a:t>支持识别图片动物信息；</a:t>
                      </a:r>
                      <a:r>
                        <a:rPr lang="en-US" altLang="zh-CN" sz="1600" dirty="0">
                          <a:effectLst/>
                        </a:rPr>
                        <a:t>2.</a:t>
                      </a:r>
                      <a:r>
                        <a:rPr lang="zh-CN" altLang="en-US" sz="1600" dirty="0">
                          <a:effectLst/>
                        </a:rPr>
                        <a:t>包括动物名称或类型；</a:t>
                      </a:r>
                      <a:r>
                        <a:rPr lang="en-US" altLang="zh-CN" sz="1600" dirty="0">
                          <a:effectLst/>
                        </a:rPr>
                        <a:t>3.</a:t>
                      </a:r>
                      <a:r>
                        <a:rPr lang="zh-CN" altLang="en-US" sz="1600" dirty="0">
                          <a:effectLst/>
                        </a:rPr>
                        <a:t>识别准确率高达</a:t>
                      </a:r>
                      <a:r>
                        <a:rPr lang="en-US" altLang="zh-CN" sz="1600" dirty="0">
                          <a:effectLst/>
                        </a:rPr>
                        <a:t>90%</a:t>
                      </a:r>
                      <a:r>
                        <a:rPr lang="zh-CN" altLang="en-US" sz="1600" dirty="0">
                          <a:effectLst/>
                        </a:rPr>
                        <a:t>以上；</a:t>
                      </a:r>
                      <a:r>
                        <a:rPr lang="en-US" altLang="zh-CN" sz="1600" dirty="0">
                          <a:effectLst/>
                        </a:rPr>
                        <a:t>4.</a:t>
                      </a:r>
                      <a:r>
                        <a:rPr lang="zh-CN" altLang="en-US" sz="1600" dirty="0">
                          <a:effectLst/>
                        </a:rPr>
                        <a:t>可对</a:t>
                      </a:r>
                      <a:r>
                        <a:rPr lang="en-US" altLang="zh-CN" sz="1600" dirty="0">
                          <a:effectLst/>
                        </a:rPr>
                        <a:t>URL</a:t>
                      </a:r>
                      <a:r>
                        <a:rPr lang="zh-CN" altLang="en-US" sz="1600" dirty="0">
                          <a:effectLst/>
                        </a:rPr>
                        <a:t>网络图片或</a:t>
                      </a:r>
                      <a:r>
                        <a:rPr lang="en-US" altLang="zh-CN" sz="1600" dirty="0">
                          <a:effectLst/>
                        </a:rPr>
                        <a:t>base64</a:t>
                      </a:r>
                      <a:r>
                        <a:rPr lang="zh-CN" altLang="en-US" sz="1600" dirty="0">
                          <a:effectLst/>
                        </a:rPr>
                        <a:t>信息进行识别。</a:t>
                      </a:r>
                    </a:p>
                  </a:txBody>
                  <a:tcPr marL="87295" marR="87295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058754"/>
                  </a:ext>
                </a:extLst>
              </a:tr>
              <a:tr h="353159"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effectLst/>
                        </a:rPr>
                        <a:t>成熟度</a:t>
                      </a:r>
                    </a:p>
                  </a:txBody>
                  <a:tcPr marL="87295" marR="87295" marT="40290" marB="40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</a:rPr>
                        <a:t>⭐ ⭐ ⭐ ⭐ ⭐</a:t>
                      </a:r>
                    </a:p>
                  </a:txBody>
                  <a:tcPr marL="87295" marR="87295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effectLst/>
                        </a:rPr>
                        <a:t>⭐ ⭐ ⭐ ⭐</a:t>
                      </a:r>
                    </a:p>
                  </a:txBody>
                  <a:tcPr marL="87295" marR="87295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7391563"/>
                  </a:ext>
                </a:extLst>
              </a:tr>
              <a:tr h="353159"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</a:rPr>
                        <a:t>性价比</a:t>
                      </a:r>
                    </a:p>
                  </a:txBody>
                  <a:tcPr marL="87295" marR="87295" marT="40290" marB="4029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effectLst/>
                        </a:rPr>
                        <a:t>⭐ ⭐ ⭐ ⭐</a:t>
                      </a:r>
                    </a:p>
                  </a:txBody>
                  <a:tcPr marL="87295" marR="87295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effectLst/>
                        </a:rPr>
                        <a:t>⭐ ⭐ ⭐</a:t>
                      </a:r>
                    </a:p>
                  </a:txBody>
                  <a:tcPr marL="87295" marR="87295" marT="40290" marB="4029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0375461"/>
                  </a:ext>
                </a:extLst>
              </a:tr>
            </a:tbl>
          </a:graphicData>
        </a:graphic>
      </p:graphicFrame>
      <p:sp>
        <p:nvSpPr>
          <p:cNvPr id="11" name="AutoShape 4" descr="百度动物识别定价">
            <a:extLst>
              <a:ext uri="{FF2B5EF4-FFF2-40B4-BE49-F238E27FC236}">
                <a16:creationId xmlns:a16="http://schemas.microsoft.com/office/drawing/2014/main" id="{69836CC6-9732-4BF9-AAB1-8778BA4BCD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06808" y="2122853"/>
            <a:ext cx="438542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" name="18">
            <a:hlinkClick r:id="" action="ppaction://media"/>
            <a:extLst>
              <a:ext uri="{FF2B5EF4-FFF2-40B4-BE49-F238E27FC236}">
                <a16:creationId xmlns:a16="http://schemas.microsoft.com/office/drawing/2014/main" id="{2FA28EDE-5977-467F-85F1-9E0E626887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4139" y="626661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917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00"/>
    </mc:Choice>
    <mc:Fallback>
      <p:transition spd="slow" advTm="21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617822" y="347703"/>
            <a:ext cx="7212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</a:t>
            </a:r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比较分析</a:t>
            </a:r>
            <a:r>
              <a:rPr lang="en-US" altLang="zh-CN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——</a:t>
            </a:r>
            <a:r>
              <a:rPr lang="zh-CN" altLang="en-US" sz="32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地图</a:t>
            </a:r>
            <a:r>
              <a:rPr lang="en-US" altLang="zh-CN" sz="32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</a:t>
            </a:r>
            <a:endParaRPr lang="zh-CN" altLang="en-US" sz="4400" b="1" dirty="0">
              <a:solidFill>
                <a:srgbClr val="57380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AutoShape 4" descr="百度动物识别定价">
            <a:extLst>
              <a:ext uri="{FF2B5EF4-FFF2-40B4-BE49-F238E27FC236}">
                <a16:creationId xmlns:a16="http://schemas.microsoft.com/office/drawing/2014/main" id="{69836CC6-9732-4BF9-AAB1-8778BA4BCD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06808" y="2122853"/>
            <a:ext cx="438542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1377BE9F-54B2-4870-B956-9CCE386FFF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876764"/>
              </p:ext>
            </p:extLst>
          </p:nvPr>
        </p:nvGraphicFramePr>
        <p:xfrm>
          <a:off x="617822" y="1342360"/>
          <a:ext cx="11108987" cy="5167937"/>
        </p:xfrm>
        <a:graphic>
          <a:graphicData uri="http://schemas.openxmlformats.org/drawingml/2006/table">
            <a:tbl>
              <a:tblPr/>
              <a:tblGrid>
                <a:gridCol w="1089498">
                  <a:extLst>
                    <a:ext uri="{9D8B030D-6E8A-4147-A177-3AD203B41FA5}">
                      <a16:colId xmlns:a16="http://schemas.microsoft.com/office/drawing/2014/main" val="4017408150"/>
                    </a:ext>
                  </a:extLst>
                </a:gridCol>
                <a:gridCol w="5754011">
                  <a:extLst>
                    <a:ext uri="{9D8B030D-6E8A-4147-A177-3AD203B41FA5}">
                      <a16:colId xmlns:a16="http://schemas.microsoft.com/office/drawing/2014/main" val="293164138"/>
                    </a:ext>
                  </a:extLst>
                </a:gridCol>
                <a:gridCol w="4265478">
                  <a:extLst>
                    <a:ext uri="{9D8B030D-6E8A-4147-A177-3AD203B41FA5}">
                      <a16:colId xmlns:a16="http://schemas.microsoft.com/office/drawing/2014/main" val="2938739502"/>
                    </a:ext>
                  </a:extLst>
                </a:gridCol>
              </a:tblGrid>
              <a:tr h="576341">
                <a:tc>
                  <a:txBody>
                    <a:bodyPr/>
                    <a:lstStyle/>
                    <a:p>
                      <a:pPr algn="ctr"/>
                      <a:br>
                        <a:rPr lang="zh-CN" altLang="en-US" sz="1700" b="1" dirty="0">
                          <a:effectLst/>
                        </a:rPr>
                      </a:br>
                      <a:endParaRPr lang="en-US" sz="1700" b="1" dirty="0">
                        <a:effectLst/>
                      </a:endParaRPr>
                    </a:p>
                  </a:txBody>
                  <a:tcPr marL="94279" marR="94279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700" b="1" dirty="0">
                          <a:effectLst/>
                        </a:rPr>
                        <a:t>百度地图</a:t>
                      </a:r>
                      <a:r>
                        <a:rPr lang="en-US" altLang="zh-CN" sz="1700" b="1" dirty="0">
                          <a:effectLst/>
                        </a:rPr>
                        <a:t>API</a:t>
                      </a:r>
                      <a:endParaRPr lang="en-US" sz="1700" b="1" dirty="0">
                        <a:effectLst/>
                      </a:endParaRPr>
                    </a:p>
                  </a:txBody>
                  <a:tcPr marL="94279" marR="94279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700" b="1" dirty="0">
                          <a:effectLst/>
                        </a:rPr>
                        <a:t>高德地图</a:t>
                      </a:r>
                      <a:r>
                        <a:rPr lang="en-US" altLang="zh-CN" sz="1700" b="1" dirty="0">
                          <a:effectLst/>
                        </a:rPr>
                        <a:t>API</a:t>
                      </a:r>
                    </a:p>
                  </a:txBody>
                  <a:tcPr marL="87027" marR="87027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3584826"/>
                  </a:ext>
                </a:extLst>
              </a:tr>
              <a:tr h="3290388">
                <a:tc>
                  <a:txBody>
                    <a:bodyPr/>
                    <a:lstStyle/>
                    <a:p>
                      <a:r>
                        <a:rPr lang="zh-CN" altLang="en-US" sz="1700" dirty="0">
                          <a:effectLst/>
                        </a:rPr>
                        <a:t>产品功能</a:t>
                      </a:r>
                    </a:p>
                  </a:txBody>
                  <a:tcPr marL="94279" marR="94279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700" dirty="0">
                          <a:effectLst/>
                        </a:rPr>
                        <a:t>1.</a:t>
                      </a:r>
                      <a:r>
                        <a:rPr lang="zh-CN" altLang="en-US" sz="1700" dirty="0">
                          <a:effectLst/>
                        </a:rPr>
                        <a:t>百度地图</a:t>
                      </a:r>
                      <a:r>
                        <a:rPr lang="en-US" altLang="zh-CN" sz="1700" dirty="0">
                          <a:effectLst/>
                        </a:rPr>
                        <a:t>Web</a:t>
                      </a:r>
                      <a:r>
                        <a:rPr lang="zh-CN" altLang="en-US" sz="1700" dirty="0">
                          <a:effectLst/>
                        </a:rPr>
                        <a:t>服务</a:t>
                      </a:r>
                      <a:r>
                        <a:rPr lang="en-US" altLang="zh-CN" sz="1700" dirty="0">
                          <a:effectLst/>
                        </a:rPr>
                        <a:t>API</a:t>
                      </a:r>
                      <a:r>
                        <a:rPr lang="zh-CN" altLang="en-US" sz="1700" dirty="0">
                          <a:effectLst/>
                        </a:rPr>
                        <a:t>为开发者提供</a:t>
                      </a:r>
                      <a:r>
                        <a:rPr lang="en-US" altLang="zh-CN" sz="1700" dirty="0">
                          <a:effectLst/>
                        </a:rPr>
                        <a:t>http/https</a:t>
                      </a:r>
                      <a:r>
                        <a:rPr lang="zh-CN" altLang="en-US" sz="1700" dirty="0">
                          <a:effectLst/>
                        </a:rPr>
                        <a:t>接口，即开发者通过</a:t>
                      </a:r>
                      <a:r>
                        <a:rPr lang="en-US" altLang="zh-CN" sz="1700" dirty="0">
                          <a:effectLst/>
                        </a:rPr>
                        <a:t>http/https</a:t>
                      </a:r>
                      <a:r>
                        <a:rPr lang="zh-CN" altLang="en-US" sz="1700" dirty="0">
                          <a:effectLst/>
                        </a:rPr>
                        <a:t>形式发起检索请求，获取返回</a:t>
                      </a:r>
                      <a:r>
                        <a:rPr lang="en-US" altLang="zh-CN" sz="1700" dirty="0">
                          <a:effectLst/>
                        </a:rPr>
                        <a:t>json</a:t>
                      </a:r>
                      <a:r>
                        <a:rPr lang="zh-CN" altLang="en-US" sz="1700" dirty="0">
                          <a:effectLst/>
                        </a:rPr>
                        <a:t>或</a:t>
                      </a:r>
                      <a:r>
                        <a:rPr lang="en-US" altLang="zh-CN" sz="1700" dirty="0">
                          <a:effectLst/>
                        </a:rPr>
                        <a:t>xml</a:t>
                      </a:r>
                      <a:r>
                        <a:rPr lang="zh-CN" altLang="en-US" sz="1700" dirty="0">
                          <a:effectLst/>
                        </a:rPr>
                        <a:t>格式的检索数据。用户可以基于此开发</a:t>
                      </a:r>
                      <a:r>
                        <a:rPr lang="en-US" altLang="zh-CN" sz="1700" dirty="0">
                          <a:effectLst/>
                        </a:rPr>
                        <a:t>JavaScript</a:t>
                      </a:r>
                      <a:r>
                        <a:rPr lang="zh-CN" altLang="en-US" sz="1700" dirty="0">
                          <a:effectLst/>
                        </a:rPr>
                        <a:t>、</a:t>
                      </a:r>
                      <a:r>
                        <a:rPr lang="en-US" altLang="zh-CN" sz="1700" dirty="0">
                          <a:effectLst/>
                        </a:rPr>
                        <a:t>C#</a:t>
                      </a:r>
                      <a:r>
                        <a:rPr lang="zh-CN" altLang="en-US" sz="1700" dirty="0">
                          <a:effectLst/>
                        </a:rPr>
                        <a:t>、</a:t>
                      </a:r>
                      <a:r>
                        <a:rPr lang="en-US" altLang="zh-CN" sz="1700" dirty="0">
                          <a:effectLst/>
                        </a:rPr>
                        <a:t>C++</a:t>
                      </a:r>
                      <a:r>
                        <a:rPr lang="zh-CN" altLang="en-US" sz="1700" dirty="0">
                          <a:effectLst/>
                        </a:rPr>
                        <a:t>、</a:t>
                      </a:r>
                      <a:r>
                        <a:rPr lang="en-US" altLang="zh-CN" sz="1700" dirty="0">
                          <a:effectLst/>
                        </a:rPr>
                        <a:t>Java</a:t>
                      </a:r>
                      <a:r>
                        <a:rPr lang="zh-CN" altLang="en-US" sz="1700" dirty="0">
                          <a:effectLst/>
                        </a:rPr>
                        <a:t>等语言的地图应用。</a:t>
                      </a:r>
                    </a:p>
                    <a:p>
                      <a:r>
                        <a:rPr lang="en-US" altLang="zh-CN" sz="1700" dirty="0">
                          <a:effectLst/>
                        </a:rPr>
                        <a:t>2.</a:t>
                      </a:r>
                      <a:r>
                        <a:rPr lang="zh-CN" altLang="en-US" sz="1700" dirty="0">
                          <a:effectLst/>
                        </a:rPr>
                        <a:t>服务提供多种场景的地点（</a:t>
                      </a:r>
                      <a:r>
                        <a:rPr lang="en-US" altLang="zh-CN" sz="1700" dirty="0">
                          <a:effectLst/>
                        </a:rPr>
                        <a:t>POI</a:t>
                      </a:r>
                      <a:r>
                        <a:rPr lang="zh-CN" altLang="en-US" sz="1700" dirty="0">
                          <a:effectLst/>
                        </a:rPr>
                        <a:t>）检索功能，包括城市检索、圆形区域检索、矩形区域检索。开发者可通过接口获取地点（</a:t>
                      </a:r>
                      <a:r>
                        <a:rPr lang="en-US" altLang="zh-CN" sz="1700" dirty="0">
                          <a:effectLst/>
                        </a:rPr>
                        <a:t>POI</a:t>
                      </a:r>
                      <a:r>
                        <a:rPr lang="zh-CN" altLang="en-US" sz="1700" dirty="0">
                          <a:effectLst/>
                        </a:rPr>
                        <a:t>）基础或详细地理信息。</a:t>
                      </a:r>
                      <a:endParaRPr lang="en-US" altLang="zh-CN" sz="1700" dirty="0">
                        <a:effectLst/>
                      </a:endParaRPr>
                    </a:p>
                    <a:p>
                      <a:r>
                        <a:rPr lang="en-US" altLang="zh-CN" sz="1700" dirty="0">
                          <a:effectLst/>
                        </a:rPr>
                        <a:t>3.</a:t>
                      </a:r>
                      <a:r>
                        <a:rPr lang="zh-CN" altLang="en-US" sz="1700" dirty="0">
                          <a:effectLst/>
                        </a:rPr>
                        <a:t>路线规划服务（又名</a:t>
                      </a:r>
                      <a:r>
                        <a:rPr lang="en-US" altLang="zh-CN" sz="1700" dirty="0">
                          <a:effectLst/>
                        </a:rPr>
                        <a:t>Direction API</a:t>
                      </a:r>
                      <a:r>
                        <a:rPr lang="zh-CN" altLang="en-US" sz="1700" dirty="0">
                          <a:effectLst/>
                        </a:rPr>
                        <a:t>）是一套</a:t>
                      </a:r>
                      <a:r>
                        <a:rPr lang="en-US" altLang="zh-CN" sz="1700" dirty="0">
                          <a:effectLst/>
                        </a:rPr>
                        <a:t>REST</a:t>
                      </a:r>
                      <a:r>
                        <a:rPr lang="zh-CN" altLang="en-US" sz="1700" dirty="0">
                          <a:effectLst/>
                        </a:rPr>
                        <a:t>风格的</a:t>
                      </a:r>
                      <a:r>
                        <a:rPr lang="en-US" altLang="zh-CN" sz="1700" dirty="0">
                          <a:effectLst/>
                        </a:rPr>
                        <a:t>Web</a:t>
                      </a:r>
                      <a:r>
                        <a:rPr lang="zh-CN" altLang="en-US" sz="1700" dirty="0">
                          <a:effectLst/>
                        </a:rPr>
                        <a:t>服务</a:t>
                      </a:r>
                      <a:r>
                        <a:rPr lang="en-US" altLang="zh-CN" sz="1700" dirty="0">
                          <a:effectLst/>
                        </a:rPr>
                        <a:t>API</a:t>
                      </a:r>
                      <a:r>
                        <a:rPr lang="zh-CN" altLang="en-US" sz="1700" dirty="0">
                          <a:effectLst/>
                        </a:rPr>
                        <a:t>，以</a:t>
                      </a:r>
                      <a:r>
                        <a:rPr lang="en-US" altLang="zh-CN" sz="1700" dirty="0">
                          <a:effectLst/>
                        </a:rPr>
                        <a:t>HTTP/HTTPS</a:t>
                      </a:r>
                      <a:r>
                        <a:rPr lang="zh-CN" altLang="en-US" sz="1700" dirty="0">
                          <a:effectLst/>
                        </a:rPr>
                        <a:t>形式提供了路线规划服务。目前，</a:t>
                      </a:r>
                      <a:r>
                        <a:rPr lang="en-US" altLang="zh-CN" sz="1700" dirty="0">
                          <a:effectLst/>
                        </a:rPr>
                        <a:t>Direction API</a:t>
                      </a:r>
                      <a:r>
                        <a:rPr lang="zh-CN" altLang="en-US" sz="1700" dirty="0">
                          <a:effectLst/>
                        </a:rPr>
                        <a:t>支持公交、骑行、驾车路线规划，</a:t>
                      </a:r>
                      <a:r>
                        <a:rPr lang="en-US" altLang="zh-CN" sz="1700" dirty="0">
                          <a:effectLst/>
                        </a:rPr>
                        <a:t>Direction API</a:t>
                      </a:r>
                      <a:r>
                        <a:rPr lang="zh-CN" altLang="en-US" sz="1700" dirty="0">
                          <a:effectLst/>
                        </a:rPr>
                        <a:t>支持中国大陆地区。</a:t>
                      </a:r>
                    </a:p>
                  </a:txBody>
                  <a:tcPr marL="94279" marR="94279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700" dirty="0">
                          <a:effectLst/>
                        </a:rPr>
                        <a:t>1.</a:t>
                      </a:r>
                      <a:r>
                        <a:rPr lang="zh-CN" altLang="en-US" sz="1700" dirty="0">
                          <a:effectLst/>
                        </a:rPr>
                        <a:t>高德</a:t>
                      </a:r>
                      <a:r>
                        <a:rPr lang="en-US" altLang="zh-CN" sz="1700" dirty="0">
                          <a:effectLst/>
                        </a:rPr>
                        <a:t>Web</a:t>
                      </a:r>
                      <a:r>
                        <a:rPr lang="zh-CN" altLang="en-US" sz="1700" dirty="0">
                          <a:effectLst/>
                        </a:rPr>
                        <a:t>服务</a:t>
                      </a:r>
                      <a:r>
                        <a:rPr lang="en-US" altLang="zh-CN" sz="1700" dirty="0">
                          <a:effectLst/>
                        </a:rPr>
                        <a:t>API</a:t>
                      </a:r>
                      <a:r>
                        <a:rPr lang="zh-CN" altLang="en-US" sz="1700" dirty="0">
                          <a:effectLst/>
                        </a:rPr>
                        <a:t>向开发者提供</a:t>
                      </a:r>
                      <a:r>
                        <a:rPr lang="en-US" altLang="zh-CN" sz="1700" dirty="0">
                          <a:effectLst/>
                        </a:rPr>
                        <a:t>HTTP</a:t>
                      </a:r>
                      <a:r>
                        <a:rPr lang="zh-CN" altLang="en-US" sz="1700" dirty="0">
                          <a:effectLst/>
                        </a:rPr>
                        <a:t>接口，开发者可通过这些接口使用各类型的地理数据服务，返回结果支持</a:t>
                      </a:r>
                      <a:r>
                        <a:rPr lang="en-US" altLang="zh-CN" sz="1700" dirty="0">
                          <a:effectLst/>
                        </a:rPr>
                        <a:t>JSON</a:t>
                      </a:r>
                      <a:r>
                        <a:rPr lang="zh-CN" altLang="en-US" sz="1700" dirty="0">
                          <a:effectLst/>
                        </a:rPr>
                        <a:t>和</a:t>
                      </a:r>
                      <a:r>
                        <a:rPr lang="en-US" altLang="zh-CN" sz="1700" dirty="0">
                          <a:effectLst/>
                        </a:rPr>
                        <a:t>XML</a:t>
                      </a:r>
                      <a:r>
                        <a:rPr lang="zh-CN" altLang="en-US" sz="1700" dirty="0">
                          <a:effectLst/>
                        </a:rPr>
                        <a:t>格式。</a:t>
                      </a:r>
                    </a:p>
                    <a:p>
                      <a:r>
                        <a:rPr lang="en-US" altLang="zh-CN" sz="1700" dirty="0">
                          <a:effectLst/>
                        </a:rPr>
                        <a:t>Web</a:t>
                      </a:r>
                      <a:r>
                        <a:rPr lang="zh-CN" altLang="en-US" sz="1700" dirty="0">
                          <a:effectLst/>
                        </a:rPr>
                        <a:t>服务</a:t>
                      </a:r>
                      <a:r>
                        <a:rPr lang="en-US" altLang="zh-CN" sz="1700" dirty="0">
                          <a:effectLst/>
                        </a:rPr>
                        <a:t>API</a:t>
                      </a:r>
                      <a:r>
                        <a:rPr lang="zh-CN" altLang="en-US" sz="1700" dirty="0">
                          <a:effectLst/>
                        </a:rPr>
                        <a:t>对所有用户开放。</a:t>
                      </a:r>
                      <a:endParaRPr lang="en-US" altLang="zh-CN" sz="1700" dirty="0">
                        <a:effectLst/>
                      </a:endParaRPr>
                    </a:p>
                    <a:p>
                      <a:r>
                        <a:rPr lang="en-US" altLang="zh-CN" sz="1700" dirty="0">
                          <a:effectLst/>
                        </a:rPr>
                        <a:t>2.</a:t>
                      </a:r>
                      <a:r>
                        <a:rPr lang="zh-CN" altLang="en-US" sz="1700" dirty="0">
                          <a:effectLst/>
                        </a:rPr>
                        <a:t>搜索服务</a:t>
                      </a:r>
                      <a:r>
                        <a:rPr lang="en-US" altLang="zh-CN" sz="1700" dirty="0">
                          <a:effectLst/>
                        </a:rPr>
                        <a:t>API</a:t>
                      </a:r>
                      <a:r>
                        <a:rPr lang="zh-CN" altLang="en-US" sz="1700" dirty="0">
                          <a:effectLst/>
                        </a:rPr>
                        <a:t>是一类简单的</a:t>
                      </a:r>
                      <a:r>
                        <a:rPr lang="en-US" altLang="zh-CN" sz="1700" dirty="0">
                          <a:effectLst/>
                        </a:rPr>
                        <a:t>HTTP</a:t>
                      </a:r>
                      <a:r>
                        <a:rPr lang="zh-CN" altLang="en-US" sz="1700" dirty="0">
                          <a:effectLst/>
                        </a:rPr>
                        <a:t>接口，提供多种查询</a:t>
                      </a:r>
                      <a:r>
                        <a:rPr lang="en-US" altLang="zh-CN" sz="1700" dirty="0">
                          <a:effectLst/>
                        </a:rPr>
                        <a:t>POI</a:t>
                      </a:r>
                      <a:r>
                        <a:rPr lang="zh-CN" altLang="en-US" sz="1700" dirty="0">
                          <a:effectLst/>
                        </a:rPr>
                        <a:t>信息的能力，其中包括关键字搜索、周边搜索、多边形搜索、</a:t>
                      </a:r>
                      <a:r>
                        <a:rPr lang="en-US" altLang="zh-CN" sz="1700" dirty="0">
                          <a:effectLst/>
                        </a:rPr>
                        <a:t>ID</a:t>
                      </a:r>
                      <a:r>
                        <a:rPr lang="zh-CN" altLang="en-US" sz="1700" dirty="0">
                          <a:effectLst/>
                        </a:rPr>
                        <a:t>查询四种筛选机制。</a:t>
                      </a:r>
                      <a:endParaRPr lang="en-US" altLang="zh-CN" sz="1700" dirty="0">
                        <a:effectLst/>
                      </a:endParaRPr>
                    </a:p>
                    <a:p>
                      <a:r>
                        <a:rPr lang="en-US" altLang="zh-CN" sz="1700" dirty="0">
                          <a:effectLst/>
                        </a:rPr>
                        <a:t>3.</a:t>
                      </a:r>
                      <a:r>
                        <a:rPr lang="zh-CN" altLang="en-US" sz="1700" dirty="0">
                          <a:effectLst/>
                        </a:rPr>
                        <a:t>路径规划</a:t>
                      </a:r>
                      <a:r>
                        <a:rPr lang="en-US" altLang="zh-CN" sz="1700" dirty="0">
                          <a:effectLst/>
                        </a:rPr>
                        <a:t>API</a:t>
                      </a:r>
                      <a:r>
                        <a:rPr lang="zh-CN" altLang="en-US" sz="1700" dirty="0">
                          <a:effectLst/>
                        </a:rPr>
                        <a:t>是一套以</a:t>
                      </a:r>
                      <a:r>
                        <a:rPr lang="en-US" altLang="zh-CN" sz="1700" dirty="0">
                          <a:effectLst/>
                        </a:rPr>
                        <a:t>HTTP</a:t>
                      </a:r>
                      <a:r>
                        <a:rPr lang="zh-CN" altLang="en-US" sz="1700" dirty="0">
                          <a:effectLst/>
                        </a:rPr>
                        <a:t>形式提供的步行、公交、驾车查询及行驶距离计算接口，返回</a:t>
                      </a:r>
                      <a:r>
                        <a:rPr lang="en-US" altLang="zh-CN" sz="1700" dirty="0">
                          <a:effectLst/>
                        </a:rPr>
                        <a:t>JSON </a:t>
                      </a:r>
                      <a:r>
                        <a:rPr lang="zh-CN" altLang="en-US" sz="1700" dirty="0">
                          <a:effectLst/>
                        </a:rPr>
                        <a:t>或 </a:t>
                      </a:r>
                      <a:r>
                        <a:rPr lang="en-US" altLang="zh-CN" sz="1700" dirty="0">
                          <a:effectLst/>
                        </a:rPr>
                        <a:t>XML</a:t>
                      </a:r>
                      <a:r>
                        <a:rPr lang="zh-CN" altLang="en-US" sz="1700" dirty="0">
                          <a:effectLst/>
                        </a:rPr>
                        <a:t>格式的查询数据，用于实现路径规划功能的开发。 </a:t>
                      </a:r>
                    </a:p>
                  </a:txBody>
                  <a:tcPr marL="94279" marR="94279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6097467"/>
                  </a:ext>
                </a:extLst>
              </a:tr>
              <a:tr h="580151">
                <a:tc>
                  <a:txBody>
                    <a:bodyPr/>
                    <a:lstStyle/>
                    <a:p>
                      <a:r>
                        <a:rPr lang="zh-CN" altLang="en-US" sz="1700" dirty="0">
                          <a:effectLst/>
                        </a:rPr>
                        <a:t>产品定价</a:t>
                      </a:r>
                    </a:p>
                  </a:txBody>
                  <a:tcPr marL="94279" marR="94279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700" u="none" strike="noStrike">
                          <a:solidFill>
                            <a:srgbClr val="0366D6"/>
                          </a:solidFill>
                          <a:effectLst/>
                          <a:hlinkClick r:id="rId4"/>
                        </a:rPr>
                        <a:t>百度地图</a:t>
                      </a:r>
                      <a:r>
                        <a:rPr lang="en-US" altLang="zh-CN" sz="1700" u="none" strike="noStrike">
                          <a:solidFill>
                            <a:srgbClr val="0366D6"/>
                          </a:solidFill>
                          <a:effectLst/>
                          <a:hlinkClick r:id="rId4"/>
                        </a:rPr>
                        <a:t>API</a:t>
                      </a:r>
                      <a:r>
                        <a:rPr lang="zh-CN" altLang="en-US" sz="1700" u="none" strike="noStrike">
                          <a:solidFill>
                            <a:srgbClr val="0366D6"/>
                          </a:solidFill>
                          <a:effectLst/>
                          <a:hlinkClick r:id="rId4"/>
                        </a:rPr>
                        <a:t>定价规则</a:t>
                      </a:r>
                      <a:endParaRPr lang="zh-CN" altLang="en-US" sz="1700">
                        <a:effectLst/>
                      </a:endParaRPr>
                    </a:p>
                  </a:txBody>
                  <a:tcPr marL="94279" marR="94279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700" u="none" strike="noStrike">
                          <a:solidFill>
                            <a:srgbClr val="0366D6"/>
                          </a:solidFill>
                          <a:effectLst/>
                          <a:hlinkClick r:id="rId5"/>
                        </a:rPr>
                        <a:t>高德地图定价规则</a:t>
                      </a:r>
                      <a:endParaRPr lang="zh-CN" altLang="en-US" sz="1700">
                        <a:effectLst/>
                      </a:endParaRPr>
                    </a:p>
                  </a:txBody>
                  <a:tcPr marL="94279" marR="94279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0331689"/>
                  </a:ext>
                </a:extLst>
              </a:tr>
              <a:tr h="331515">
                <a:tc>
                  <a:txBody>
                    <a:bodyPr/>
                    <a:lstStyle/>
                    <a:p>
                      <a:r>
                        <a:rPr lang="zh-CN" altLang="en-US" sz="1700" dirty="0">
                          <a:effectLst/>
                        </a:rPr>
                        <a:t>成熟度</a:t>
                      </a:r>
                    </a:p>
                  </a:txBody>
                  <a:tcPr marL="94279" marR="94279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700">
                          <a:effectLst/>
                        </a:rPr>
                        <a:t>⭐ ⭐ ⭐ ⭐</a:t>
                      </a:r>
                    </a:p>
                  </a:txBody>
                  <a:tcPr marL="94279" marR="94279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700">
                          <a:effectLst/>
                        </a:rPr>
                        <a:t>⭐ ⭐ ⭐ ⭐ ⭐</a:t>
                      </a:r>
                    </a:p>
                  </a:txBody>
                  <a:tcPr marL="94279" marR="94279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753377"/>
                  </a:ext>
                </a:extLst>
              </a:tr>
              <a:tr h="331515">
                <a:tc>
                  <a:txBody>
                    <a:bodyPr/>
                    <a:lstStyle/>
                    <a:p>
                      <a:r>
                        <a:rPr lang="zh-CN" altLang="en-US" sz="1700" dirty="0">
                          <a:effectLst/>
                        </a:rPr>
                        <a:t>性价比</a:t>
                      </a:r>
                    </a:p>
                  </a:txBody>
                  <a:tcPr marL="94279" marR="94279" marT="43513" marB="43513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700" dirty="0">
                          <a:effectLst/>
                        </a:rPr>
                        <a:t>⭐ ⭐ ⭐</a:t>
                      </a:r>
                    </a:p>
                  </a:txBody>
                  <a:tcPr marL="94279" marR="94279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700" dirty="0">
                          <a:effectLst/>
                        </a:rPr>
                        <a:t>⭐ ⭐ ⭐ ⭐</a:t>
                      </a:r>
                    </a:p>
                  </a:txBody>
                  <a:tcPr marL="94279" marR="94279" marT="43513" marB="43513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764850"/>
                  </a:ext>
                </a:extLst>
              </a:tr>
            </a:tbl>
          </a:graphicData>
        </a:graphic>
      </p:graphicFrame>
      <p:pic>
        <p:nvPicPr>
          <p:cNvPr id="2" name="19">
            <a:hlinkClick r:id="" action="ppaction://media"/>
            <a:extLst>
              <a:ext uri="{FF2B5EF4-FFF2-40B4-BE49-F238E27FC236}">
                <a16:creationId xmlns:a16="http://schemas.microsoft.com/office/drawing/2014/main" id="{2BA8B767-3237-4F59-929F-F717F5FB58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2632" y="626661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662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1">
            <a:extLst>
              <a:ext uri="{FF2B5EF4-FFF2-40B4-BE49-F238E27FC236}">
                <a16:creationId xmlns:a16="http://schemas.microsoft.com/office/drawing/2014/main" id="{B59FDF0E-E2B3-47AF-BC97-65B1EEE409F1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1A09622-4106-467E-BF15-C2CD8867A94A}"/>
              </a:ext>
            </a:extLst>
          </p:cNvPr>
          <p:cNvSpPr/>
          <p:nvPr/>
        </p:nvSpPr>
        <p:spPr>
          <a:xfrm>
            <a:off x="1371600" y="2667785"/>
            <a:ext cx="94488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随着经济的发展，人们对精神层面的追求越来越高，越来越多的人开始饲养宠物，人们饲养宠物成为精神、生活伴侣。近年来宠物经济火爆，各市场领域规模激增，人们对宠物以及宠物周边服务的需求在持续不断增长着，但是宠物饲养趋势不断攀升，市面上的宠物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app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仍就不多，还处于探索阶段。</a:t>
            </a:r>
            <a:endParaRPr lang="zh-CN" altLang="en-US" sz="2800" b="0" i="0" dirty="0">
              <a:solidFill>
                <a:srgbClr val="573801"/>
              </a:solidFill>
              <a:effectLst/>
              <a:latin typeface="-apple-system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EFDF1E5-6C27-4985-A5B1-E4B306DA4993}"/>
              </a:ext>
            </a:extLst>
          </p:cNvPr>
          <p:cNvSpPr txBox="1"/>
          <p:nvPr/>
        </p:nvSpPr>
        <p:spPr>
          <a:xfrm>
            <a:off x="5335570" y="1291472"/>
            <a:ext cx="15208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背景</a:t>
            </a:r>
            <a:endParaRPr lang="zh-CN" altLang="en-US" b="1" dirty="0">
              <a:solidFill>
                <a:srgbClr val="57380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3" name="2">
            <a:hlinkClick r:id="" action="ppaction://media"/>
            <a:extLst>
              <a:ext uri="{FF2B5EF4-FFF2-40B4-BE49-F238E27FC236}">
                <a16:creationId xmlns:a16="http://schemas.microsoft.com/office/drawing/2014/main" id="{D698070A-56BC-45D7-B7B5-96EA2BDDB1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138" y="613511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867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 形 3">
            <a:extLst>
              <a:ext uri="{FF2B5EF4-FFF2-40B4-BE49-F238E27FC236}">
                <a16:creationId xmlns:a16="http://schemas.microsoft.com/office/drawing/2014/main" id="{D96D13C0-EC1F-4AB8-97C1-DF527241016A}"/>
              </a:ext>
            </a:extLst>
          </p:cNvPr>
          <p:cNvSpPr/>
          <p:nvPr/>
        </p:nvSpPr>
        <p:spPr>
          <a:xfrm flipH="1">
            <a:off x="0" y="0"/>
            <a:ext cx="12192000" cy="6857999"/>
          </a:xfrm>
          <a:prstGeom prst="corner">
            <a:avLst>
              <a:gd name="adj1" fmla="val 22307"/>
              <a:gd name="adj2" fmla="val 23954"/>
            </a:avLst>
          </a:pr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1BE7A1-A865-4CE3-B1DD-4F6634A48563}"/>
              </a:ext>
            </a:extLst>
          </p:cNvPr>
          <p:cNvSpPr/>
          <p:nvPr/>
        </p:nvSpPr>
        <p:spPr>
          <a:xfrm>
            <a:off x="3991096" y="2496269"/>
            <a:ext cx="439896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6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76200" dist="50800" dir="600000" algn="l" rotWithShape="0">
                    <a:schemeClr val="accent4">
                      <a:lumMod val="50000"/>
                      <a:alpha val="80000"/>
                    </a:scheme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THANKS </a:t>
            </a:r>
            <a:r>
              <a:rPr lang="zh-CN" altLang="en-US" sz="66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76200" dist="50800" dir="600000" algn="l" rotWithShape="0">
                    <a:schemeClr val="accent4">
                      <a:lumMod val="50000"/>
                      <a:alpha val="80000"/>
                    </a:schemeClr>
                  </a:outerShdw>
                </a:effectLst>
                <a:latin typeface="Adobe 黑体 Std R" panose="020B0400000000000000" pitchFamily="34" charset="-122"/>
                <a:ea typeface="Adobe 黑体 Std R" panose="020B0400000000000000" pitchFamily="34" charset="-122"/>
              </a:rPr>
              <a:t>！</a:t>
            </a:r>
          </a:p>
        </p:txBody>
      </p:sp>
      <p:pic>
        <p:nvPicPr>
          <p:cNvPr id="2" name="20">
            <a:hlinkClick r:id="" action="ppaction://media"/>
            <a:extLst>
              <a:ext uri="{FF2B5EF4-FFF2-40B4-BE49-F238E27FC236}">
                <a16:creationId xmlns:a16="http://schemas.microsoft.com/office/drawing/2014/main" id="{2AE39591-A3F0-4868-A8A3-CFB37107D4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589" y="617282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196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00"/>
    </mc:Choice>
    <mc:Fallback>
      <p:transition spd="slow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CF0436F-A51F-445F-9733-380707C0EEA1}"/>
              </a:ext>
            </a:extLst>
          </p:cNvPr>
          <p:cNvSpPr txBox="1"/>
          <p:nvPr/>
        </p:nvSpPr>
        <p:spPr>
          <a:xfrm>
            <a:off x="4771533" y="1272618"/>
            <a:ext cx="26489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产品定位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0BD2ABB-9352-4C22-96E2-A95BDF6C1236}"/>
              </a:ext>
            </a:extLst>
          </p:cNvPr>
          <p:cNvSpPr/>
          <p:nvPr/>
        </p:nvSpPr>
        <p:spPr>
          <a:xfrm>
            <a:off x="966246" y="3018902"/>
            <a:ext cx="108738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“爱宠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”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是一款宠物管家软件，旨在于帮助宠物主人了解以及护理爱宠。</a:t>
            </a:r>
          </a:p>
        </p:txBody>
      </p:sp>
      <p:sp>
        <p:nvSpPr>
          <p:cNvPr id="10" name="矩形 1">
            <a:extLst>
              <a:ext uri="{FF2B5EF4-FFF2-40B4-BE49-F238E27FC236}">
                <a16:creationId xmlns:a16="http://schemas.microsoft.com/office/drawing/2014/main" id="{EFF7F71A-CEDE-4CA5-B260-10A976A61CE9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3">
            <a:hlinkClick r:id="" action="ppaction://media"/>
            <a:extLst>
              <a:ext uri="{FF2B5EF4-FFF2-40B4-BE49-F238E27FC236}">
                <a16:creationId xmlns:a16="http://schemas.microsoft.com/office/drawing/2014/main" id="{1D1547B8-CFF4-41B4-BCE6-0350EA3722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8883" y="623881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11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0"/>
    </mc:Choice>
    <mc:Fallback>
      <p:transition spd="slow"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4771533" y="1272618"/>
            <a:ext cx="26489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产品功能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10F58C-CEAC-4B73-B07A-FDD3F885F81D}"/>
              </a:ext>
            </a:extLst>
          </p:cNvPr>
          <p:cNvSpPr/>
          <p:nvPr/>
        </p:nvSpPr>
        <p:spPr>
          <a:xfrm>
            <a:off x="3874416" y="2694910"/>
            <a:ext cx="463728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识别宠物类型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附近宠物医院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/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宠物中心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社区交流养宠心得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提醒对爱宠进行护理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4">
            <a:hlinkClick r:id="" action="ppaction://media"/>
            <a:extLst>
              <a:ext uri="{FF2B5EF4-FFF2-40B4-BE49-F238E27FC236}">
                <a16:creationId xmlns:a16="http://schemas.microsoft.com/office/drawing/2014/main" id="{8D28F94B-D62F-4556-B30A-3A4F823BF0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100" y="622938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710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60"/>
    </mc:Choice>
    <mc:Fallback>
      <p:transition spd="slow" advTm="20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4766818" y="1300899"/>
            <a:ext cx="26489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加值宣言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10F58C-CEAC-4B73-B07A-FDD3F885F81D}"/>
              </a:ext>
            </a:extLst>
          </p:cNvPr>
          <p:cNvSpPr/>
          <p:nvPr/>
        </p:nvSpPr>
        <p:spPr>
          <a:xfrm>
            <a:off x="1395167" y="2808031"/>
            <a:ext cx="975674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百度动物识别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API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可通过识别近八千种动物，接口返回动物名称，并获取百科信息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高德地图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API 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多种搜索方式，高德提供了千万级别的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POI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，通过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POI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搜索，可以完成找宠物医院、找宠物中心等等的功能</a:t>
            </a:r>
          </a:p>
        </p:txBody>
      </p:sp>
      <p:pic>
        <p:nvPicPr>
          <p:cNvPr id="7" name="5">
            <a:hlinkClick r:id="" action="ppaction://media"/>
            <a:extLst>
              <a:ext uri="{FF2B5EF4-FFF2-40B4-BE49-F238E27FC236}">
                <a16:creationId xmlns:a16="http://schemas.microsoft.com/office/drawing/2014/main" id="{EE10619B-F8AB-435E-8AF3-D3B831505C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7418" y="620110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76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00"/>
    </mc:Choice>
    <mc:Fallback>
      <p:transition spd="slow" advTm="22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9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4771533" y="1272618"/>
            <a:ext cx="26489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核心价值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10F58C-CEAC-4B73-B07A-FDD3F885F81D}"/>
              </a:ext>
            </a:extLst>
          </p:cNvPr>
          <p:cNvSpPr/>
          <p:nvPr/>
        </p:nvSpPr>
        <p:spPr>
          <a:xfrm>
            <a:off x="1310326" y="2694910"/>
            <a:ext cx="96436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动物识别：拍照／上传宠物图片，检测该图片，返回识别结果的百科信息。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高德地图</a:t>
            </a:r>
            <a:r>
              <a:rPr lang="en-US" altLang="zh-CN" sz="2800" dirty="0" err="1">
                <a:solidFill>
                  <a:srgbClr val="573801"/>
                </a:solidFill>
                <a:latin typeface="-apple-system"/>
              </a:rPr>
              <a:t>api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：搜索出附近相关宠物地点，并规划出路线。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6">
            <a:hlinkClick r:id="" action="ppaction://media"/>
            <a:extLst>
              <a:ext uri="{FF2B5EF4-FFF2-40B4-BE49-F238E27FC236}">
                <a16:creationId xmlns:a16="http://schemas.microsoft.com/office/drawing/2014/main" id="{F66C29C6-53F6-493B-B893-15A5E47218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8246" y="621052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875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30"/>
    </mc:Choice>
    <mc:Fallback>
      <p:transition spd="slow" advTm="19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4771533" y="1272618"/>
            <a:ext cx="26489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用户痛点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10F58C-CEAC-4B73-B07A-FDD3F885F81D}"/>
              </a:ext>
            </a:extLst>
          </p:cNvPr>
          <p:cNvSpPr/>
          <p:nvPr/>
        </p:nvSpPr>
        <p:spPr>
          <a:xfrm>
            <a:off x="1442301" y="2694910"/>
            <a:ext cx="982272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用户不了解爱宠习性和宠物护理，很难系统地收集到宠物信息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宠物异常行动现象会让大多数用户感到很可恼，无从下手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用户找不到一款合适的宠物软件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7">
            <a:hlinkClick r:id="" action="ppaction://media"/>
            <a:extLst>
              <a:ext uri="{FF2B5EF4-FFF2-40B4-BE49-F238E27FC236}">
                <a16:creationId xmlns:a16="http://schemas.microsoft.com/office/drawing/2014/main" id="{8045FB9C-3C14-4788-BCF3-C9196B9519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393" y="624823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918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70"/>
    </mc:Choice>
    <mc:Fallback>
      <p:transition spd="slow" advTm="19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4771533" y="1272618"/>
            <a:ext cx="26489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用户需求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0771BDB-98AB-4D28-B094-E3C709B37BA8}"/>
              </a:ext>
            </a:extLst>
          </p:cNvPr>
          <p:cNvSpPr/>
          <p:nvPr/>
        </p:nvSpPr>
        <p:spPr>
          <a:xfrm>
            <a:off x="2432115" y="2267704"/>
            <a:ext cx="6872141" cy="3482647"/>
          </a:xfrm>
          <a:prstGeom prst="rect">
            <a:avLst/>
          </a:prstGeom>
          <a:solidFill>
            <a:srgbClr val="FFEEB7">
              <a:alpha val="85882"/>
            </a:srgbClr>
          </a:solidFill>
          <a:ln>
            <a:noFill/>
          </a:ln>
          <a:effectLst>
            <a:glow rad="101600">
              <a:schemeClr val="accent2">
                <a:lumMod val="20000"/>
                <a:lumOff val="80000"/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A8F64EC-1461-4A9D-981D-EB10448B49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939477"/>
              </p:ext>
            </p:extLst>
          </p:nvPr>
        </p:nvGraphicFramePr>
        <p:xfrm>
          <a:off x="2583416" y="2463974"/>
          <a:ext cx="6532305" cy="3108960"/>
        </p:xfrm>
        <a:graphic>
          <a:graphicData uri="http://schemas.openxmlformats.org/drawingml/2006/table">
            <a:tbl>
              <a:tblPr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2177435">
                  <a:extLst>
                    <a:ext uri="{9D8B030D-6E8A-4147-A177-3AD203B41FA5}">
                      <a16:colId xmlns:a16="http://schemas.microsoft.com/office/drawing/2014/main" val="1935059148"/>
                    </a:ext>
                  </a:extLst>
                </a:gridCol>
                <a:gridCol w="2177435">
                  <a:extLst>
                    <a:ext uri="{9D8B030D-6E8A-4147-A177-3AD203B41FA5}">
                      <a16:colId xmlns:a16="http://schemas.microsoft.com/office/drawing/2014/main" val="786805994"/>
                    </a:ext>
                  </a:extLst>
                </a:gridCol>
                <a:gridCol w="2177435">
                  <a:extLst>
                    <a:ext uri="{9D8B030D-6E8A-4147-A177-3AD203B41FA5}">
                      <a16:colId xmlns:a16="http://schemas.microsoft.com/office/drawing/2014/main" val="37235235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effectLst/>
                        </a:rPr>
                        <a:t>用户案例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effectLst/>
                        </a:rPr>
                        <a:t>对应接口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b="1" dirty="0">
                          <a:effectLst/>
                        </a:rPr>
                        <a:t>重要程度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41059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</a:rPr>
                        <a:t>用户希望了解爱宠品种和习性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</a:rPr>
                        <a:t>动物识别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</a:rPr>
                        <a:t>重要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93195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</a:rPr>
                        <a:t>用户想要知道附近的宠物医院</a:t>
                      </a:r>
                      <a:r>
                        <a:rPr lang="en-US" altLang="zh-CN">
                          <a:effectLst/>
                        </a:rPr>
                        <a:t>/</a:t>
                      </a:r>
                      <a:r>
                        <a:rPr lang="zh-CN" altLang="en-US">
                          <a:effectLst/>
                        </a:rPr>
                        <a:t>宠物中心及路径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</a:rPr>
                        <a:t>高德地图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</a:rPr>
                        <a:t>特别重要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3512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zh-CN" altLang="en-US">
                          <a:effectLst/>
                        </a:rPr>
                        <a:t>用户希望可以有一个平台发布爱宠动态，并且与他人交流养宠新心得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>
                        <a:effectLst/>
                      </a:endParaRP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ffectLst/>
                        </a:rPr>
                        <a:t>重要</a:t>
                      </a:r>
                    </a:p>
                  </a:txBody>
                  <a:tcPr marL="99060" marR="99060" anchor="ctr">
                    <a:lnL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8406999"/>
                  </a:ext>
                </a:extLst>
              </a:tr>
            </a:tbl>
          </a:graphicData>
        </a:graphic>
      </p:graphicFrame>
      <p:pic>
        <p:nvPicPr>
          <p:cNvPr id="2" name="8">
            <a:hlinkClick r:id="" action="ppaction://media"/>
            <a:extLst>
              <a:ext uri="{FF2B5EF4-FFF2-40B4-BE49-F238E27FC236}">
                <a16:creationId xmlns:a16="http://schemas.microsoft.com/office/drawing/2014/main" id="{E133666D-158D-4E09-926F-A0B58D8C7A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0540" y="620110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35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60"/>
    </mc:Choice>
    <mc:Fallback>
      <p:transition spd="slow" advTm="21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BFDF04E-8D97-4186-8EC0-ACE5DC97EE4A}"/>
              </a:ext>
            </a:extLst>
          </p:cNvPr>
          <p:cNvSpPr txBox="1"/>
          <p:nvPr/>
        </p:nvSpPr>
        <p:spPr>
          <a:xfrm>
            <a:off x="1071511" y="1093508"/>
            <a:ext cx="7729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用户需求</a:t>
            </a:r>
            <a:r>
              <a:rPr lang="en-US" altLang="zh-CN" sz="32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——</a:t>
            </a:r>
            <a:r>
              <a:rPr lang="zh-CN" altLang="en-US" sz="3200" b="1" dirty="0">
                <a:solidFill>
                  <a:srgbClr val="57380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具体运用场景：</a:t>
            </a:r>
          </a:p>
        </p:txBody>
      </p:sp>
      <p:sp>
        <p:nvSpPr>
          <p:cNvPr id="6" name="矩形 1">
            <a:extLst>
              <a:ext uri="{FF2B5EF4-FFF2-40B4-BE49-F238E27FC236}">
                <a16:creationId xmlns:a16="http://schemas.microsoft.com/office/drawing/2014/main" id="{FDB2BBD1-BDDA-4BD5-8126-D7390960DC96}"/>
              </a:ext>
            </a:extLst>
          </p:cNvPr>
          <p:cNvSpPr/>
          <p:nvPr/>
        </p:nvSpPr>
        <p:spPr>
          <a:xfrm>
            <a:off x="-9428" y="3656072"/>
            <a:ext cx="12201427" cy="3201927"/>
          </a:xfrm>
          <a:custGeom>
            <a:avLst/>
            <a:gdLst>
              <a:gd name="connsiteX0" fmla="*/ 0 w 12192000"/>
              <a:gd name="connsiteY0" fmla="*/ 0 h 3200400"/>
              <a:gd name="connsiteX1" fmla="*/ 12192000 w 12192000"/>
              <a:gd name="connsiteY1" fmla="*/ 0 h 3200400"/>
              <a:gd name="connsiteX2" fmla="*/ 12192000 w 12192000"/>
              <a:gd name="connsiteY2" fmla="*/ 3200400 h 3200400"/>
              <a:gd name="connsiteX3" fmla="*/ 0 w 12192000"/>
              <a:gd name="connsiteY3" fmla="*/ 3200400 h 3200400"/>
              <a:gd name="connsiteX4" fmla="*/ 0 w 12192000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0 h 3200400"/>
              <a:gd name="connsiteX1" fmla="*/ 12201427 w 12201427"/>
              <a:gd name="connsiteY1" fmla="*/ 0 h 3200400"/>
              <a:gd name="connsiteX2" fmla="*/ 12201427 w 12201427"/>
              <a:gd name="connsiteY2" fmla="*/ 3200400 h 3200400"/>
              <a:gd name="connsiteX3" fmla="*/ 9427 w 12201427"/>
              <a:gd name="connsiteY3" fmla="*/ 3200400 h 3200400"/>
              <a:gd name="connsiteX4" fmla="*/ 0 w 12201427"/>
              <a:gd name="connsiteY4" fmla="*/ 0 h 3200400"/>
              <a:gd name="connsiteX0" fmla="*/ 0 w 12201427"/>
              <a:gd name="connsiteY0" fmla="*/ 69752 h 3270152"/>
              <a:gd name="connsiteX1" fmla="*/ 5825766 w 12201427"/>
              <a:gd name="connsiteY1" fmla="*/ 1219822 h 3270152"/>
              <a:gd name="connsiteX2" fmla="*/ 12201427 w 12201427"/>
              <a:gd name="connsiteY2" fmla="*/ 69752 h 3270152"/>
              <a:gd name="connsiteX3" fmla="*/ 12201427 w 12201427"/>
              <a:gd name="connsiteY3" fmla="*/ 3270152 h 3270152"/>
              <a:gd name="connsiteX4" fmla="*/ 9427 w 12201427"/>
              <a:gd name="connsiteY4" fmla="*/ 3270152 h 3270152"/>
              <a:gd name="connsiteX5" fmla="*/ 0 w 12201427"/>
              <a:gd name="connsiteY5" fmla="*/ 69752 h 3270152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242450 h 3442850"/>
              <a:gd name="connsiteX1" fmla="*/ 5825766 w 12201427"/>
              <a:gd name="connsiteY1" fmla="*/ 1392520 h 3442850"/>
              <a:gd name="connsiteX2" fmla="*/ 12201427 w 12201427"/>
              <a:gd name="connsiteY2" fmla="*/ 242450 h 3442850"/>
              <a:gd name="connsiteX3" fmla="*/ 12201427 w 12201427"/>
              <a:gd name="connsiteY3" fmla="*/ 3442850 h 3442850"/>
              <a:gd name="connsiteX4" fmla="*/ 9427 w 12201427"/>
              <a:gd name="connsiteY4" fmla="*/ 3442850 h 3442850"/>
              <a:gd name="connsiteX5" fmla="*/ 0 w 12201427"/>
              <a:gd name="connsiteY5" fmla="*/ 242450 h 344285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0 h 3200400"/>
              <a:gd name="connsiteX1" fmla="*/ 5825766 w 12201427"/>
              <a:gd name="connsiteY1" fmla="*/ 1150070 h 3200400"/>
              <a:gd name="connsiteX2" fmla="*/ 12201427 w 12201427"/>
              <a:gd name="connsiteY2" fmla="*/ 0 h 3200400"/>
              <a:gd name="connsiteX3" fmla="*/ 12201427 w 12201427"/>
              <a:gd name="connsiteY3" fmla="*/ 3200400 h 3200400"/>
              <a:gd name="connsiteX4" fmla="*/ 9427 w 12201427"/>
              <a:gd name="connsiteY4" fmla="*/ 3200400 h 3200400"/>
              <a:gd name="connsiteX5" fmla="*/ 0 w 12201427"/>
              <a:gd name="connsiteY5" fmla="*/ 0 h 3200400"/>
              <a:gd name="connsiteX0" fmla="*/ 0 w 12201427"/>
              <a:gd name="connsiteY0" fmla="*/ 1527 h 3201927"/>
              <a:gd name="connsiteX1" fmla="*/ 5825766 w 12201427"/>
              <a:gd name="connsiteY1" fmla="*/ 1151597 h 3201927"/>
              <a:gd name="connsiteX2" fmla="*/ 12201427 w 12201427"/>
              <a:gd name="connsiteY2" fmla="*/ 1527 h 3201927"/>
              <a:gd name="connsiteX3" fmla="*/ 12201427 w 12201427"/>
              <a:gd name="connsiteY3" fmla="*/ 3201927 h 3201927"/>
              <a:gd name="connsiteX4" fmla="*/ 9427 w 12201427"/>
              <a:gd name="connsiteY4" fmla="*/ 3201927 h 3201927"/>
              <a:gd name="connsiteX5" fmla="*/ 0 w 12201427"/>
              <a:gd name="connsiteY5" fmla="*/ 1527 h 3201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01427" h="3201927">
                <a:moveTo>
                  <a:pt x="0" y="1527"/>
                </a:moveTo>
                <a:cubicBezTo>
                  <a:pt x="754145" y="3179146"/>
                  <a:pt x="3122893" y="-318984"/>
                  <a:pt x="5825766" y="1151597"/>
                </a:cubicBezTo>
                <a:cubicBezTo>
                  <a:pt x="9141382" y="3338615"/>
                  <a:pt x="9547259" y="-82529"/>
                  <a:pt x="12201427" y="1527"/>
                </a:cubicBezTo>
                <a:lnTo>
                  <a:pt x="12201427" y="3201927"/>
                </a:lnTo>
                <a:lnTo>
                  <a:pt x="9427" y="3201927"/>
                </a:lnTo>
                <a:cubicBezTo>
                  <a:pt x="6285" y="2135127"/>
                  <a:pt x="3142" y="1068327"/>
                  <a:pt x="0" y="1527"/>
                </a:cubicBezTo>
                <a:close/>
              </a:path>
            </a:pathLst>
          </a:custGeom>
          <a:solidFill>
            <a:srgbClr val="FDF7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E10F58C-CEAC-4B73-B07A-FDD3F885F81D}"/>
              </a:ext>
            </a:extLst>
          </p:cNvPr>
          <p:cNvSpPr/>
          <p:nvPr/>
        </p:nvSpPr>
        <p:spPr>
          <a:xfrm>
            <a:off x="834269" y="2475722"/>
            <a:ext cx="1079840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场景一：用户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a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捡了一只流浪猫，他想知道这只猫的品种，于是打开识别功能，通过上传这只猫的图片，得到这只猫的品种信息。</a:t>
            </a:r>
            <a:endParaRPr lang="en-US" altLang="zh-CN" sz="2800" dirty="0">
              <a:solidFill>
                <a:srgbClr val="573801"/>
              </a:solidFill>
              <a:latin typeface="-apple-syste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 dirty="0">
              <a:solidFill>
                <a:srgbClr val="573801"/>
              </a:solidFill>
              <a:latin typeface="-apple-system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场景二：用户</a:t>
            </a:r>
            <a:r>
              <a:rPr lang="en-US" altLang="zh-CN" sz="2800" dirty="0">
                <a:solidFill>
                  <a:srgbClr val="573801"/>
                </a:solidFill>
                <a:latin typeface="-apple-system"/>
              </a:rPr>
              <a:t>b</a:t>
            </a:r>
            <a:r>
              <a:rPr lang="zh-CN" altLang="en-US" sz="2800" dirty="0">
                <a:solidFill>
                  <a:srgbClr val="573801"/>
                </a:solidFill>
                <a:latin typeface="-apple-system"/>
              </a:rPr>
              <a:t>的爱宠生病了，他想知道附近的宠物医院及路径，于是打开搜索功能，得到了附近宠物医院的信息和地图路径。</a:t>
            </a:r>
          </a:p>
          <a:p>
            <a:endParaRPr lang="zh-CN" altLang="en-US" sz="2800" dirty="0">
              <a:solidFill>
                <a:srgbClr val="573801"/>
              </a:solidFill>
              <a:latin typeface="-apple-system"/>
            </a:endParaRPr>
          </a:p>
        </p:txBody>
      </p:sp>
      <p:pic>
        <p:nvPicPr>
          <p:cNvPr id="2" name="9">
            <a:hlinkClick r:id="" action="ppaction://media"/>
            <a:extLst>
              <a:ext uri="{FF2B5EF4-FFF2-40B4-BE49-F238E27FC236}">
                <a16:creationId xmlns:a16="http://schemas.microsoft.com/office/drawing/2014/main" id="{83D510E4-D4C3-4A86-BCC8-8655B22CC8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003" y="620110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200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00"/>
    </mc:Choice>
    <mc:Fallback>
      <p:transition spd="slow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1128</Words>
  <Application>Microsoft Office PowerPoint</Application>
  <PresentationFormat>宽屏</PresentationFormat>
  <Paragraphs>103</Paragraphs>
  <Slides>20</Slides>
  <Notes>0</Notes>
  <HiddenSlides>0</HiddenSlides>
  <MMClips>21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Adobe 黑体 Std R</vt:lpstr>
      <vt:lpstr>-apple-system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Alyfuchenhee@outlook.com</dc:creator>
  <cp:lastModifiedBy>Alyfuchenhee@outlook.com</cp:lastModifiedBy>
  <cp:revision>25</cp:revision>
  <dcterms:created xsi:type="dcterms:W3CDTF">2020-01-07T18:46:02Z</dcterms:created>
  <dcterms:modified xsi:type="dcterms:W3CDTF">2020-01-09T22:30:15Z</dcterms:modified>
</cp:coreProperties>
</file>

<file path=docProps/thumbnail.jpeg>
</file>